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67" r:id="rId18"/>
    <p:sldId id="268" r:id="rId19"/>
    <p:sldId id="269" r:id="rId20"/>
    <p:sldId id="277" r:id="rId21"/>
    <p:sldId id="278" r:id="rId22"/>
    <p:sldId id="279" r:id="rId23"/>
  </p:sldIdLst>
  <p:sldSz cx="24384000" cy="13716000"/>
  <p:notesSz cx="6858000" cy="9144000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Kz4gPRbrg+bbCyWXc9c+NQOFK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 M. F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031309-BE19-4154-916E-A4DACEE0AF2B}">
  <a:tblStyle styleId="{4A031309-BE19-4154-916E-A4DACEE0AF2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5" autoAdjust="0"/>
    <p:restoredTop sz="80024" autoAdjust="0"/>
  </p:normalViewPr>
  <p:slideViewPr>
    <p:cSldViewPr snapToGrid="0">
      <p:cViewPr>
        <p:scale>
          <a:sx n="40" d="100"/>
          <a:sy n="40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Dans les exemple on peut voir qu’il y a un mélange aussi bien avec des nom de champ que des sélections de la détection.</a:t>
            </a:r>
            <a:endParaRPr dirty="0"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En vert la </a:t>
            </a:r>
            <a:r>
              <a:rPr lang="fr-FR" dirty="0" err="1"/>
              <a:t>detection</a:t>
            </a:r>
            <a:endParaRPr dirty="0"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En rouge corrélation</a:t>
            </a:r>
            <a:endParaRPr dirty="0"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En jaune les  nom de champ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A compléter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Elles sont basées sur la même organisation que les règles de détection :</a:t>
            </a:r>
            <a:endParaRPr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1 Meta data pour donner du contexte </a:t>
            </a:r>
            <a:endParaRPr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2 « correlation» :  le cœur de ma  corrélation</a:t>
            </a:r>
            <a:endParaRPr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4 fiabilité au sens des FP et criticité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Dans le CVE l’ordre ainsi que la promiscuité sont primordiaux pour  la détecter .</a:t>
            </a:r>
            <a:endParaRPr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Le backend Splunk ne prends pas en compte ce type de corrélation</a:t>
            </a:r>
            <a:endParaRPr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IL s’agit bien sur d’un exemple fictive mais cela correspond au retour des personnes qui testent le Meta-Rule:</a:t>
            </a:r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Il ont déjà des règles de corrélation et tente la conversion en Meta Rule pour voir le résultat et l’intégration dans leur intégration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La règle est medium (pas une alerte) il faut donc un tableau de bord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J’ai donc maintenant une règle indépendante du SIEM.</a:t>
            </a:r>
            <a:br>
              <a:rPr lang="fr-FR" dirty="0"/>
            </a:br>
            <a:r>
              <a:rPr lang="fr-FR" dirty="0"/>
              <a:t>Il est facile d’améliorer la détection ou la corrélation par une simple édition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b8b188f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g2db8b188fed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Simple présentation rapide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>
                <a:solidFill>
                  <a:srgbClr val="000000"/>
                </a:solidFill>
              </a:rPr>
              <a:t>Rappel de SIGMA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>
                <a:solidFill>
                  <a:srgbClr val="000000"/>
                </a:solidFill>
              </a:rPr>
              <a:t>Rappel de SIGMA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0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Il s’agit ici de faire un rappel ou une présentation rapide d’un fichier de détection SIGMA</a:t>
            </a:r>
            <a:br>
              <a:rPr lang="fr-FR">
                <a:solidFill>
                  <a:srgbClr val="000000"/>
                </a:solidFill>
              </a:rPr>
            </a:br>
            <a:r>
              <a:rPr lang="fr-FR">
                <a:solidFill>
                  <a:srgbClr val="000000"/>
                </a:solidFill>
              </a:rPr>
              <a:t>1 Meta data pour donner du contexte a la règle</a:t>
            </a:r>
            <a:endParaRPr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2 « logsource » : où je regarde , c’est ma source de télémétrie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3 « detection» :  le cœur de ma détection </a:t>
            </a:r>
            <a:endParaRPr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rgbClr val="000000"/>
                </a:solidFill>
              </a:rPr>
              <a:t>4 fiabilité de la règle au sens des FP et criticité par niveau (« level »)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</a:pPr>
            <a:r>
              <a:rPr lang="fr-FR" sz="1000"/>
              <a:t>Sigma se positionne dans les méthodes par similarité.</a:t>
            </a:r>
            <a:endParaRPr sz="1000"/>
          </a:p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100"/>
              <a:buNone/>
            </a:pPr>
            <a:r>
              <a:rPr lang="fr-FR" sz="1000"/>
              <a:t>Il y a principalement 3 familles :</a:t>
            </a:r>
            <a:endParaRPr sz="1000"/>
          </a:p>
          <a:p>
            <a:pPr marL="457200" lvl="0" indent="-2921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000"/>
              <a:buChar char="●"/>
            </a:pPr>
            <a:r>
              <a:rPr lang="fr-FR" sz="1000"/>
              <a:t>similarité (comparaison de multiples évènements en se basant sur les attributs, l’horodatage ou bien des filtres)</a:t>
            </a:r>
            <a:endParaRPr sz="1000"/>
          </a:p>
          <a:p>
            <a:pPr marL="457200" lvl="0" indent="-2921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fr-FR" sz="1000"/>
              <a:t>basée sur des étapes (via notamment des scénarios. Il s’agit de construire les actions de l’attaquant et d’analyses les relations possibles entre tous les évènements</a:t>
            </a:r>
            <a:endParaRPr sz="1000"/>
          </a:p>
          <a:p>
            <a:pPr marL="457200" lvl="0" indent="-2921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fr-FR" sz="1000"/>
              <a:t>Hybride en combinant les deux</a:t>
            </a:r>
            <a:endParaRPr sz="1000"/>
          </a:p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b84822a42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</a:pPr>
            <a:r>
              <a:rPr lang="fr-FR" sz="1000" dirty="0"/>
              <a:t>Les approches avec l’IA sont complémentaires …</a:t>
            </a:r>
            <a:endParaRPr sz="1000" dirty="0"/>
          </a:p>
        </p:txBody>
      </p:sp>
      <p:sp>
        <p:nvSpPr>
          <p:cNvPr id="146" name="Google Shape;146;g2db84822a4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D0D0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2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1200785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1206500" y="4248150"/>
            <a:ext cx="21971000" cy="82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bg>
      <p:bgPr>
        <a:solidFill>
          <a:srgbClr val="0D0D0D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bg>
      <p:bgPr>
        <a:solidFill>
          <a:srgbClr val="0D0D0D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0D0D0D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>
            <a:spLocks noGrp="1"/>
          </p:cNvSpPr>
          <p:nvPr>
            <p:ph type="pic" idx="2"/>
          </p:nvPr>
        </p:nvSpPr>
        <p:spPr>
          <a:xfrm>
            <a:off x="-120802" y="1270000"/>
            <a:ext cx="16840201" cy="11226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9"/>
          <p:cNvSpPr>
            <a:spLocks noGrp="1"/>
          </p:cNvSpPr>
          <p:nvPr>
            <p:ph type="pic" idx="3"/>
          </p:nvPr>
        </p:nvSpPr>
        <p:spPr>
          <a:xfrm>
            <a:off x="15443200" y="1270000"/>
            <a:ext cx="8102600" cy="54102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9"/>
          <p:cNvSpPr>
            <a:spLocks noGrp="1"/>
          </p:cNvSpPr>
          <p:nvPr>
            <p:ph type="pic" idx="4"/>
          </p:nvPr>
        </p:nvSpPr>
        <p:spPr>
          <a:xfrm>
            <a:off x="15811500" y="4876800"/>
            <a:ext cx="7366000" cy="9829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bg>
      <p:bgPr>
        <a:solidFill>
          <a:srgbClr val="00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0D0D0D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1206500" y="4248150"/>
            <a:ext cx="21971000" cy="82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bg>
      <p:bgPr>
        <a:solidFill>
          <a:srgbClr val="00000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bg>
      <p:bgPr>
        <a:solidFill>
          <a:srgbClr val="0D0D0D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>
            <a:spLocks noGrp="1"/>
          </p:cNvSpPr>
          <p:nvPr>
            <p:ph type="pic" idx="2"/>
          </p:nvPr>
        </p:nvSpPr>
        <p:spPr>
          <a:xfrm>
            <a:off x="9270652" y="1263650"/>
            <a:ext cx="16757661" cy="111887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2001500" y="13079413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206500" y="4248150"/>
            <a:ext cx="21971000" cy="82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>
            <a:spLocks noGrp="1"/>
          </p:cNvSpPr>
          <p:nvPr>
            <p:ph type="pic" idx="3"/>
          </p:nvPr>
        </p:nvSpPr>
        <p:spPr>
          <a:xfrm>
            <a:off x="12192000" y="-1341967"/>
            <a:ext cx="10922000" cy="1639993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Live Video Small">
  <p:cSld name="Title, Bullets &amp; Live Video Sma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Live Video Large">
  <p:cSld name="Title, Bullets &amp; Live Video Lar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rgbClr val="0D0D0D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12001500" y="13079413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206500" y="4248150"/>
            <a:ext cx="21971000" cy="82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77533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77533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8610"/>
              <a:buFont typeface="Helvetica Neue"/>
              <a:buChar char="•"/>
              <a:defRPr sz="7000" b="0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2001500" y="130746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hyperlink" Target="https://github.com/splunk/security_cont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tnmunuklu/alterix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1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 descr="tapestry-h264.m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88" y="-4022725"/>
            <a:ext cx="22318663" cy="2231866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-39700" y="4600258"/>
            <a:ext cx="22809300" cy="5364300"/>
          </a:xfrm>
          <a:prstGeom prst="rect">
            <a:avLst/>
          </a:prstGeom>
          <a:solidFill>
            <a:srgbClr val="00DAFE">
              <a:alpha val="70588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-747713" y="-50800"/>
            <a:ext cx="25174584" cy="139255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60" y="0"/>
                </a:moveTo>
                <a:lnTo>
                  <a:pt x="560" y="7353"/>
                </a:lnTo>
                <a:lnTo>
                  <a:pt x="17477" y="7353"/>
                </a:lnTo>
                <a:lnTo>
                  <a:pt x="17490" y="7353"/>
                </a:lnTo>
                <a:lnTo>
                  <a:pt x="17490" y="7355"/>
                </a:lnTo>
                <a:cubicBezTo>
                  <a:pt x="18058" y="7360"/>
                  <a:pt x="18625" y="7738"/>
                  <a:pt x="19059" y="8490"/>
                </a:cubicBezTo>
                <a:cubicBezTo>
                  <a:pt x="19932" y="10005"/>
                  <a:pt x="19932" y="12463"/>
                  <a:pt x="19059" y="13978"/>
                </a:cubicBezTo>
                <a:cubicBezTo>
                  <a:pt x="18625" y="14730"/>
                  <a:pt x="18058" y="15108"/>
                  <a:pt x="17490" y="15113"/>
                </a:cubicBezTo>
                <a:lnTo>
                  <a:pt x="17490" y="15115"/>
                </a:lnTo>
                <a:lnTo>
                  <a:pt x="17477" y="15115"/>
                </a:lnTo>
                <a:lnTo>
                  <a:pt x="560" y="15115"/>
                </a:lnTo>
                <a:lnTo>
                  <a:pt x="56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60" y="0"/>
                </a:lnTo>
                <a:close/>
                <a:moveTo>
                  <a:pt x="560" y="15115"/>
                </a:moveTo>
                <a:lnTo>
                  <a:pt x="560" y="7353"/>
                </a:lnTo>
                <a:lnTo>
                  <a:pt x="0" y="7353"/>
                </a:lnTo>
                <a:lnTo>
                  <a:pt x="0" y="15115"/>
                </a:lnTo>
                <a:lnTo>
                  <a:pt x="560" y="15115"/>
                </a:lnTo>
                <a:close/>
              </a:path>
            </a:pathLst>
          </a:custGeom>
          <a:solidFill>
            <a:srgbClr val="0B0B1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endParaRPr sz="7000" b="0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1206500" y="10111983"/>
            <a:ext cx="21971100" cy="2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CCED"/>
              </a:buClr>
              <a:buSzPts val="3600"/>
              <a:buFont typeface="Helvetica Neue"/>
              <a:buNone/>
            </a:pPr>
            <a:r>
              <a:rPr lang="fr-FR" sz="7200" b="0">
                <a:solidFill>
                  <a:srgbClr val="A3CCED"/>
                </a:solidFill>
              </a:rPr>
              <a:t>SSTIC 2024 </a:t>
            </a:r>
            <a:endParaRPr sz="7200" b="0">
              <a:solidFill>
                <a:srgbClr val="A3CCE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CCED"/>
              </a:buClr>
              <a:buSzPts val="3600"/>
              <a:buFont typeface="Helvetica Neue"/>
              <a:buNone/>
            </a:pPr>
            <a:r>
              <a:rPr lang="fr-FR" sz="7200" b="0">
                <a:solidFill>
                  <a:srgbClr val="A3CCED"/>
                </a:solidFill>
              </a:rPr>
              <a:t>La corrélation au service de la détection</a:t>
            </a:r>
            <a:endParaRPr sz="7200" b="0">
              <a:solidFill>
                <a:srgbClr val="A3CCED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 idx="4294967295"/>
          </p:nvPr>
        </p:nvSpPr>
        <p:spPr>
          <a:xfrm>
            <a:off x="1206500" y="-13208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Sigma</a:t>
            </a:r>
            <a:endParaRPr sz="85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4294967295"/>
          </p:nvPr>
        </p:nvSpPr>
        <p:spPr>
          <a:xfrm>
            <a:off x="1206500" y="3121025"/>
            <a:ext cx="21971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AFE"/>
              </a:buClr>
              <a:buSzPts val="5500"/>
              <a:buFont typeface="Helvetica Neue"/>
              <a:buNone/>
            </a:pPr>
            <a:r>
              <a:rPr lang="fr-FR" sz="5500" b="1" i="0" u="none" strike="noStrike" cap="none">
                <a:solidFill>
                  <a:srgbClr val="00DAF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 de Détection</a:t>
            </a:r>
            <a:endParaRPr sz="7000" b="0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1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46613" y="5068888"/>
            <a:ext cx="4757738" cy="474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6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fr-FR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corrélation v1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7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999744" y="3542229"/>
            <a:ext cx="22384512" cy="830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Corrélation mélangée à la détection dans la </a:t>
            </a:r>
            <a:r>
              <a:rPr lang="fr-FR" sz="4800" b="0" i="0" u="none" strike="noStrike" cap="none" dirty="0">
                <a:solidFill>
                  <a:srgbClr val="00DAF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condition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règle.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Défaut 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4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Cela rend la lecture et l’écriture difficile.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Très peu supportée par les convertisseurs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fr-FR" sz="4800" b="0" i="0" u="none" strike="noStrike" cap="none" dirty="0" err="1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lang="fr-FR" sz="4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 ()&gt;10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fr-FR" sz="4800" b="0" i="0" u="none" strike="noStrike" cap="none" dirty="0" err="1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</a:t>
            </a:r>
            <a:r>
              <a:rPr lang="fr-FR" sz="4800" b="0" i="0" u="none" strike="noStrike" cap="none" dirty="0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not </a:t>
            </a:r>
            <a:r>
              <a:rPr lang="fr-FR" sz="4800" b="0" i="0" u="none" strike="noStrike" cap="none" dirty="0" err="1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filter</a:t>
            </a:r>
            <a:r>
              <a:rPr lang="fr-FR" sz="4800" b="0" i="0" u="none" strike="noStrike" cap="none" dirty="0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  </a:t>
            </a:r>
            <a:r>
              <a:rPr lang="fr-FR" sz="4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</a:t>
            </a:r>
            <a:r>
              <a:rPr lang="fr-FR" sz="4800" b="0" i="0" u="none" strike="noStrike" cap="none" dirty="0">
                <a:solidFill>
                  <a:srgbClr val="FFD6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fr-FR" sz="4800" b="0" i="0" u="none" strike="noStrike" cap="none" dirty="0" err="1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TargetUserName</a:t>
            </a:r>
            <a:r>
              <a:rPr lang="fr-FR" sz="4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by</a:t>
            </a:r>
            <a:r>
              <a:rPr lang="fr-FR" sz="4800" b="0" i="0" u="none" strike="noStrike" cap="none" dirty="0">
                <a:solidFill>
                  <a:srgbClr val="FFD6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 err="1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SubjectUserName</a:t>
            </a:r>
            <a:r>
              <a:rPr lang="fr-FR" sz="4800" b="0" i="0" u="none" strike="noStrike" cap="none" dirty="0">
                <a:solidFill>
                  <a:srgbClr val="FFD6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10</a:t>
            </a:r>
            <a:r>
              <a:rPr lang="fr-F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fr-FR" sz="4800" b="0" i="0" u="none" strike="noStrike" cap="none" dirty="0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netCommand1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lang="fr-FR" sz="4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</a:t>
            </a:r>
            <a:r>
              <a:rPr lang="fr-FR" sz="4800" b="0" i="0" u="none" strike="noStrike" cap="none" dirty="0">
                <a:solidFill>
                  <a:srgbClr val="FFD6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netCommand2</a:t>
            </a:r>
            <a:r>
              <a:rPr lang="fr-FR" sz="4800" b="0" i="0" u="none" strike="noStrike" cap="none" dirty="0">
                <a:solidFill>
                  <a:srgbClr val="FFD6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fr-FR" sz="4800" b="0" i="0" u="none" strike="noStrike" cap="none" dirty="0">
                <a:solidFill>
                  <a:srgbClr val="FFD6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netCommand3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fr-FR" sz="4800" b="0" i="0" u="none" strike="noStrike" cap="none" dirty="0" err="1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selection_proctitle</a:t>
            </a:r>
            <a:r>
              <a:rPr lang="fr-FR" sz="4800" b="0" i="0" u="none" strike="noStrike" cap="none" dirty="0">
                <a:solidFill>
                  <a:srgbClr val="57FF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lang="fr-F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4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</a:t>
            </a:r>
            <a:r>
              <a:rPr lang="fr-FR" sz="4800" b="0" i="0" u="none" strike="noStrike" cap="none" dirty="0">
                <a:solidFill>
                  <a:srgbClr val="FFD6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 </a:t>
            </a:r>
            <a:r>
              <a:rPr lang="fr-FR" sz="4800" b="0" i="0" u="none" strike="noStrike" cap="non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selection_syscall</a:t>
            </a:r>
            <a:r>
              <a:rPr lang="fr-FR" sz="4800" b="0" i="0" u="none" strike="noStrike" cap="none" dirty="0">
                <a:solidFill>
                  <a:srgbClr val="7DCFFF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fr-FR" sz="6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/>
          <p:nvPr/>
        </p:nvSpPr>
        <p:spPr>
          <a:xfrm>
            <a:off x="1769858" y="2920433"/>
            <a:ext cx="21620481" cy="28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54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 </a:t>
            </a:r>
            <a:r>
              <a:rPr lang="fr-FR" sz="5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Les </a:t>
            </a:r>
            <a:r>
              <a:rPr lang="fr-FR" sz="5400" b="0" i="0" u="none" strike="noStrike" cap="none" dirty="0">
                <a:solidFill>
                  <a:srgbClr val="00DAF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 Rules</a:t>
            </a:r>
            <a:endParaRPr sz="54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5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Elles simplifient l'écriture et proposent les </a:t>
            </a:r>
            <a:r>
              <a:rPr lang="fr-FR" sz="5400" b="0" i="0" u="none" strike="noStrike" cap="none" dirty="0">
                <a:solidFill>
                  <a:srgbClr val="00DAF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capacités suivantes :</a:t>
            </a:r>
            <a:endParaRPr sz="5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fr-FR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corrélation v</a:t>
            </a:r>
            <a:r>
              <a:rPr lang="fr-FR"/>
              <a:t>2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7399071-AE56-6A17-E700-714426A50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80136"/>
              </p:ext>
            </p:extLst>
          </p:nvPr>
        </p:nvGraphicFramePr>
        <p:xfrm>
          <a:off x="1874892" y="6005874"/>
          <a:ext cx="21515448" cy="6647640"/>
        </p:xfrm>
        <a:graphic>
          <a:graphicData uri="http://schemas.openxmlformats.org/drawingml/2006/table">
            <a:tbl>
              <a:tblPr firstRow="1" bandRow="1">
                <a:tableStyleId>{4A031309-BE19-4154-916E-A4DACEE0AF2B}</a:tableStyleId>
              </a:tblPr>
              <a:tblGrid>
                <a:gridCol w="7990834">
                  <a:extLst>
                    <a:ext uri="{9D8B030D-6E8A-4147-A177-3AD203B41FA5}">
                      <a16:colId xmlns:a16="http://schemas.microsoft.com/office/drawing/2014/main" val="2883246643"/>
                    </a:ext>
                  </a:extLst>
                </a:gridCol>
                <a:gridCol w="13524614">
                  <a:extLst>
                    <a:ext uri="{9D8B030D-6E8A-4147-A177-3AD203B41FA5}">
                      <a16:colId xmlns:a16="http://schemas.microsoft.com/office/drawing/2014/main" val="2646849890"/>
                    </a:ext>
                  </a:extLst>
                </a:gridCol>
              </a:tblGrid>
              <a:tr h="1329528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5400" b="0" i="0" u="none" strike="noStrike" cap="none" dirty="0">
                          <a:solidFill>
                            <a:schemeClr val="lt1"/>
                          </a:solidFill>
                          <a:latin typeface="Helvetica Neue"/>
                          <a:cs typeface="Arial"/>
                          <a:sym typeface="Arial"/>
                        </a:rPr>
                        <a:t>CAPACITE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5400" b="0" i="0" u="none" strike="noStrike" cap="none" dirty="0">
                          <a:solidFill>
                            <a:schemeClr val="lt1"/>
                          </a:solidFill>
                          <a:latin typeface="Helvetica Neue"/>
                          <a:cs typeface="Arial"/>
                          <a:sym typeface="Arial"/>
                        </a:rPr>
                        <a:t>EXEMPLE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60"/>
                  </a:ext>
                </a:extLst>
              </a:tr>
              <a:tr h="13295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67060"/>
                  </a:ext>
                </a:extLst>
              </a:tr>
              <a:tr h="13295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00672"/>
                  </a:ext>
                </a:extLst>
              </a:tr>
              <a:tr h="13295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955479"/>
                  </a:ext>
                </a:extLst>
              </a:tr>
              <a:tr h="13295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33442"/>
                  </a:ext>
                </a:extLst>
              </a:tr>
            </a:tbl>
          </a:graphicData>
        </a:graphic>
      </p:graphicFrame>
      <p:sp>
        <p:nvSpPr>
          <p:cNvPr id="177" name="Google Shape;177;p3"/>
          <p:cNvSpPr txBox="1"/>
          <p:nvPr/>
        </p:nvSpPr>
        <p:spPr>
          <a:xfrm>
            <a:off x="2023138" y="7431679"/>
            <a:ext cx="79837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5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Compteur d’événements</a:t>
            </a:r>
            <a:endParaRPr sz="54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77;p3">
            <a:extLst>
              <a:ext uri="{FF2B5EF4-FFF2-40B4-BE49-F238E27FC236}">
                <a16:creationId xmlns:a16="http://schemas.microsoft.com/office/drawing/2014/main" id="{0F454389-70A9-9785-9D55-BBCDACC9C123}"/>
              </a:ext>
            </a:extLst>
          </p:cNvPr>
          <p:cNvSpPr txBox="1"/>
          <p:nvPr/>
        </p:nvSpPr>
        <p:spPr>
          <a:xfrm>
            <a:off x="2023138" y="8782324"/>
            <a:ext cx="79837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5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Compteur de valeur</a:t>
            </a:r>
            <a:endParaRPr sz="54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180;p3">
            <a:extLst>
              <a:ext uri="{FF2B5EF4-FFF2-40B4-BE49-F238E27FC236}">
                <a16:creationId xmlns:a16="http://schemas.microsoft.com/office/drawing/2014/main" id="{9D2103F1-A36B-5513-7BEA-20E4C5E8CC0C}"/>
              </a:ext>
            </a:extLst>
          </p:cNvPr>
          <p:cNvSpPr txBox="1"/>
          <p:nvPr/>
        </p:nvSpPr>
        <p:spPr>
          <a:xfrm>
            <a:off x="2023138" y="11483613"/>
            <a:ext cx="79837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5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Spatiale ordonné</a:t>
            </a:r>
            <a:endParaRPr sz="54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10006882" y="11628754"/>
            <a:ext cx="1083434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92D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réussite d’un brute force</a:t>
            </a:r>
            <a:endParaRPr sz="40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7;p3">
            <a:extLst>
              <a:ext uri="{FF2B5EF4-FFF2-40B4-BE49-F238E27FC236}">
                <a16:creationId xmlns:a16="http://schemas.microsoft.com/office/drawing/2014/main" id="{616B76DD-93D4-7591-6687-5CA12F1FC397}"/>
              </a:ext>
            </a:extLst>
          </p:cNvPr>
          <p:cNvSpPr txBox="1"/>
          <p:nvPr/>
        </p:nvSpPr>
        <p:spPr>
          <a:xfrm>
            <a:off x="10006882" y="7622761"/>
            <a:ext cx="130481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92D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brute force</a:t>
            </a:r>
            <a:endParaRPr sz="40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10006882" y="8944229"/>
            <a:ext cx="1479191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92D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mouvement latéral</a:t>
            </a:r>
            <a:endParaRPr sz="40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179;p3">
            <a:extLst>
              <a:ext uri="{FF2B5EF4-FFF2-40B4-BE49-F238E27FC236}">
                <a16:creationId xmlns:a16="http://schemas.microsoft.com/office/drawing/2014/main" id="{4D7F8672-1AB3-C1BC-3EC4-F5781B245A5D}"/>
              </a:ext>
            </a:extLst>
          </p:cNvPr>
          <p:cNvSpPr txBox="1"/>
          <p:nvPr/>
        </p:nvSpPr>
        <p:spPr>
          <a:xfrm>
            <a:off x="10006883" y="9941545"/>
            <a:ext cx="1338345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92D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TTP utilisant des commandes légitimes sur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92D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temps contraint</a:t>
            </a:r>
            <a:endParaRPr sz="40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2023138" y="10132969"/>
            <a:ext cx="697270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5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Spatiale</a:t>
            </a:r>
            <a:endParaRPr sz="5400" b="0" i="0" u="none" strike="noStrike" cap="none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476" y="2644109"/>
            <a:ext cx="18402300" cy="1011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71738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Meta Rules : </a:t>
            </a:r>
            <a:r>
              <a:rPr lang="fr-FR" b="1" i="0" u="none" strike="noStrike" cap="none">
                <a:solidFill>
                  <a:srgbClr val="00DAF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fr-FR">
                <a:solidFill>
                  <a:srgbClr val="00DAFE"/>
                </a:solidFill>
              </a:rPr>
              <a:t>’est quoi ?</a:t>
            </a:r>
            <a:endParaRPr>
              <a:solidFill>
                <a:srgbClr val="00DAFE"/>
              </a:solidFill>
            </a:endParaRPr>
          </a:p>
        </p:txBody>
      </p:sp>
      <p:sp>
        <p:nvSpPr>
          <p:cNvPr id="188" name="Google Shape;188;p33"/>
          <p:cNvSpPr/>
          <p:nvPr/>
        </p:nvSpPr>
        <p:spPr>
          <a:xfrm>
            <a:off x="3368224" y="4343400"/>
            <a:ext cx="17091476" cy="3086100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3"/>
          <p:cNvSpPr/>
          <p:nvPr/>
        </p:nvSpPr>
        <p:spPr>
          <a:xfrm>
            <a:off x="3368224" y="7429500"/>
            <a:ext cx="17091476" cy="2895600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3368224" y="10325100"/>
            <a:ext cx="17091476" cy="1143000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500" y="2385900"/>
            <a:ext cx="12039388" cy="105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03631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Meta Rule : Compteur d’événements</a:t>
            </a:r>
            <a:endParaRPr/>
          </a:p>
        </p:txBody>
      </p:sp>
      <p:pic>
        <p:nvPicPr>
          <p:cNvPr id="225" name="Google Shape;225;p8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8"/>
          <p:cNvSpPr/>
          <p:nvPr/>
        </p:nvSpPr>
        <p:spPr>
          <a:xfrm>
            <a:off x="1798320" y="6271603"/>
            <a:ext cx="11136629" cy="1996097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4842510" y="7023781"/>
            <a:ext cx="617220" cy="199609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DFFF"/>
          </a:solidFill>
          <a:ln w="25400" cap="flat" cmpd="sng">
            <a:solidFill>
              <a:srgbClr val="00D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6138" y="4520221"/>
            <a:ext cx="14287862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613" y="2157412"/>
            <a:ext cx="11123387" cy="109133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1206499" y="952500"/>
            <a:ext cx="18888529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Meta Rule : Compteur de valeur</a:t>
            </a:r>
            <a:endParaRPr/>
          </a:p>
        </p:txBody>
      </p:sp>
      <p:pic>
        <p:nvPicPr>
          <p:cNvPr id="235" name="Google Shape;235;p36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/>
          <p:nvPr/>
        </p:nvSpPr>
        <p:spPr>
          <a:xfrm>
            <a:off x="1315356" y="5783579"/>
            <a:ext cx="10595237" cy="2198371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8174" y="4514850"/>
            <a:ext cx="16638969" cy="55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4" y="1952625"/>
            <a:ext cx="6753225" cy="1186518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1206499" y="952500"/>
            <a:ext cx="18888529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Meta Rule : Spatiale</a:t>
            </a:r>
            <a:endParaRPr/>
          </a:p>
        </p:txBody>
      </p:sp>
      <p:pic>
        <p:nvPicPr>
          <p:cNvPr id="244" name="Google Shape;244;p38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5171" y="3556084"/>
            <a:ext cx="9739179" cy="84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/>
          <p:nvPr/>
        </p:nvSpPr>
        <p:spPr>
          <a:xfrm>
            <a:off x="5295900" y="7418068"/>
            <a:ext cx="8362950" cy="2537461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5606" y="3902159"/>
            <a:ext cx="16967712" cy="65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9" y="2386012"/>
            <a:ext cx="10431164" cy="1160616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1206499" y="952500"/>
            <a:ext cx="18888529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Meta Rule : Spatiale ordonné</a:t>
            </a:r>
            <a:endParaRPr/>
          </a:p>
        </p:txBody>
      </p:sp>
      <p:pic>
        <p:nvPicPr>
          <p:cNvPr id="254" name="Google Shape;254;p40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1630724" y="5454966"/>
            <a:ext cx="9513526" cy="1874521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399" y="5153024"/>
            <a:ext cx="16774809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8000"/>
              <a:t>Cas pratique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2133675" y="2388366"/>
            <a:ext cx="19726200" cy="28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chef rentre du SSTIC  </a:t>
            </a:r>
            <a:r>
              <a:rPr lang="fr-FR" sz="4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 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maintenant vous devez transformer les règles du </a:t>
            </a:r>
            <a:r>
              <a:rPr lang="fr-FR" sz="4800" b="0" i="0" u="sng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security_content</a:t>
            </a:r>
            <a:r>
              <a:rPr lang="fr-FR" sz="4800" b="0" i="0" u="sng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splunk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votre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siem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splunk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… »</a:t>
            </a:r>
            <a:endParaRPr dirty="0"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7619" y="4987272"/>
            <a:ext cx="9782747" cy="609437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/>
          <p:nvPr/>
        </p:nvSpPr>
        <p:spPr>
          <a:xfrm>
            <a:off x="1905893" y="11453448"/>
            <a:ext cx="19726200" cy="105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https://github.com/splunk/security_content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F825AF6-F778-040A-A3B4-986279DB6106}"/>
              </a:ext>
            </a:extLst>
          </p:cNvPr>
          <p:cNvSpPr txBox="1"/>
          <p:nvPr/>
        </p:nvSpPr>
        <p:spPr>
          <a:xfrm>
            <a:off x="10231737" y="2948747"/>
            <a:ext cx="948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DFFF"/>
                </a:solidFill>
              </a:rPr>
              <a:t>Security content = Règle Splunk + contexte TTP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4137F5-60EF-C99B-EB89-2331AEB587AC}"/>
              </a:ext>
            </a:extLst>
          </p:cNvPr>
          <p:cNvSpPr txBox="1"/>
          <p:nvPr/>
        </p:nvSpPr>
        <p:spPr>
          <a:xfrm>
            <a:off x="10231737" y="3862577"/>
            <a:ext cx="6494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DFFF"/>
                </a:solidFill>
              </a:rPr>
              <a:t>Liste des services pour lesquels leur arrêt est caractéristique à de nombreux ransomware</a:t>
            </a:r>
          </a:p>
        </p:txBody>
      </p:sp>
      <p:pic>
        <p:nvPicPr>
          <p:cNvPr id="204" name="Google Shape;204;p13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8000"/>
              <a:t>Cas pratique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225" y="2385899"/>
            <a:ext cx="9489223" cy="1070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58426" y="1611825"/>
            <a:ext cx="9489223" cy="1225073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/>
          <p:nvPr/>
        </p:nvSpPr>
        <p:spPr>
          <a:xfrm>
            <a:off x="16226643" y="5779606"/>
            <a:ext cx="4782255" cy="76943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31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>
                <a:solidFill>
                  <a:srgbClr val="00112D"/>
                </a:solidFill>
                <a:latin typeface="Arial"/>
                <a:ea typeface="Arial"/>
                <a:cs typeface="Arial"/>
                <a:sym typeface="Arial"/>
              </a:rPr>
              <a:t>OS en français ☺</a:t>
            </a:r>
            <a:endParaRPr sz="4000" b="0" i="0" u="none" strike="noStrike" cap="none" dirty="0">
              <a:solidFill>
                <a:srgbClr val="0011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663" y="5898355"/>
            <a:ext cx="12616763" cy="407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/>
          <p:nvPr/>
        </p:nvSpPr>
        <p:spPr>
          <a:xfrm>
            <a:off x="10954010" y="7936395"/>
            <a:ext cx="3243961" cy="118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31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SIGMA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A4DFA-F35B-AFD0-15F4-17BE8A34F38C}"/>
              </a:ext>
            </a:extLst>
          </p:cNvPr>
          <p:cNvSpPr/>
          <p:nvPr/>
        </p:nvSpPr>
        <p:spPr>
          <a:xfrm>
            <a:off x="441663" y="6172200"/>
            <a:ext cx="12616763" cy="2667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6118" y="1669199"/>
            <a:ext cx="15181627" cy="96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8000"/>
              <a:t>Cas pratique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154CA8-1959-6C9A-9436-93D10430B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390" y="5537865"/>
            <a:ext cx="12248707" cy="757171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DC68760-3413-12A4-0C06-48E66217C402}"/>
              </a:ext>
            </a:extLst>
          </p:cNvPr>
          <p:cNvSpPr/>
          <p:nvPr/>
        </p:nvSpPr>
        <p:spPr>
          <a:xfrm>
            <a:off x="1034904" y="8548801"/>
            <a:ext cx="3022746" cy="1433400"/>
          </a:xfrm>
          <a:prstGeom prst="roundRect">
            <a:avLst/>
          </a:prstGeom>
          <a:noFill/>
          <a:ln w="57150">
            <a:solidFill>
              <a:srgbClr val="00D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db8b188fed_0_1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db8b188fed_0_1"/>
          <p:cNvPicPr preferRelativeResize="0"/>
          <p:nvPr/>
        </p:nvPicPr>
        <p:blipFill rotWithShape="1">
          <a:blip r:embed="rId4">
            <a:alphaModFix/>
          </a:blip>
          <a:srcRect l="23831" t="12560" r="23826" b="52781"/>
          <a:stretch/>
        </p:blipFill>
        <p:spPr>
          <a:xfrm>
            <a:off x="867825" y="2135388"/>
            <a:ext cx="3707400" cy="38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db8b188fed_0_1"/>
          <p:cNvSpPr txBox="1"/>
          <p:nvPr/>
        </p:nvSpPr>
        <p:spPr>
          <a:xfrm>
            <a:off x="867825" y="215000"/>
            <a:ext cx="226563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fr-FR" sz="5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Ministère des Armées - Armée de l’air et de l’espace</a:t>
            </a:r>
            <a:endParaRPr sz="5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g2db8b188fed_0_1"/>
          <p:cNvSpPr txBox="1"/>
          <p:nvPr/>
        </p:nvSpPr>
        <p:spPr>
          <a:xfrm>
            <a:off x="867775" y="6249525"/>
            <a:ext cx="37074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François HUBAUT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db8b188fed_0_1"/>
          <p:cNvSpPr txBox="1"/>
          <p:nvPr/>
        </p:nvSpPr>
        <p:spPr>
          <a:xfrm>
            <a:off x="5063375" y="2068413"/>
            <a:ext cx="133626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Analyste cyberdéfense pour l'Armée de l'Air et de l'Espace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Membre de la </a:t>
            </a:r>
            <a:r>
              <a:rPr lang="fr-FR" sz="3600" b="1" i="0" u="none" strike="noStrike" cap="none">
                <a:solidFill>
                  <a:srgbClr val="00DAF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Team SigmaHQ</a:t>
            </a:r>
            <a:endParaRPr sz="3600" b="0" i="0" u="none" strike="noStrike" cap="none">
              <a:solidFill>
                <a:srgbClr val="00DA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endParaRPr sz="3600" b="1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fr-FR" sz="3600" b="1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Contributions : </a:t>
            </a:r>
            <a:endParaRPr sz="3600" b="1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57250" marR="0" lvl="0" indent="-781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FFF"/>
              </a:buClr>
              <a:buSzPts val="3600"/>
              <a:buFont typeface="Arial"/>
              <a:buChar char="•"/>
            </a:pPr>
            <a:r>
              <a:rPr lang="fr-FR" sz="3600" b="1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 V2</a:t>
            </a:r>
            <a:endParaRPr sz="3600" b="1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57250" marR="0" lvl="0" indent="-781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FFF"/>
              </a:buClr>
              <a:buSzPts val="3600"/>
              <a:buFont typeface="Arial"/>
              <a:buChar char="•"/>
            </a:pPr>
            <a:r>
              <a:rPr lang="fr-FR" sz="3600" b="1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Règles</a:t>
            </a:r>
            <a:endParaRPr sz="3600" b="1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57250" marR="0" lvl="0" indent="-781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FFF"/>
              </a:buClr>
              <a:buSzPts val="3600"/>
              <a:buFont typeface="Arial"/>
              <a:buChar char="•"/>
            </a:pPr>
            <a:r>
              <a:rPr lang="fr-FR" sz="3600" b="1" i="0" u="none" strike="noStrike" cap="none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PySigma , Validator et Backend</a:t>
            </a:r>
            <a:endParaRPr sz="3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g2db8b188fed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377" y="6249521"/>
            <a:ext cx="605366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db8b188fed_0_1"/>
          <p:cNvSpPr txBox="1"/>
          <p:nvPr/>
        </p:nvSpPr>
        <p:spPr>
          <a:xfrm>
            <a:off x="5768475" y="6345525"/>
            <a:ext cx="349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https://github.com/frack113</a:t>
            </a:r>
            <a:endParaRPr sz="2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g2db8b188fed_0_1" descr="Une image contenant Visage humain, personne, plein air, arbre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54473" y="8724125"/>
            <a:ext cx="3707408" cy="38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db8b188fed_0_1"/>
          <p:cNvSpPr txBox="1"/>
          <p:nvPr/>
        </p:nvSpPr>
        <p:spPr>
          <a:xfrm>
            <a:off x="9503875" y="9163550"/>
            <a:ext cx="10350600" cy="29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Chef du Centre d’Excellence Cyberdéfense Aérospatiale</a:t>
            </a:r>
            <a:endParaRPr sz="36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 d’équipes de réponse à incident</a:t>
            </a:r>
            <a:endParaRPr sz="36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Chef de projet SOC</a:t>
            </a:r>
            <a:endParaRPr sz="3600" b="0" i="0" u="none" strike="noStrike" cap="none" dirty="0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2db8b188fed_0_1"/>
          <p:cNvSpPr txBox="1"/>
          <p:nvPr/>
        </p:nvSpPr>
        <p:spPr>
          <a:xfrm>
            <a:off x="19892125" y="12740109"/>
            <a:ext cx="3632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Alain MENELET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db8b188fed_0_1"/>
          <p:cNvSpPr/>
          <p:nvPr/>
        </p:nvSpPr>
        <p:spPr>
          <a:xfrm>
            <a:off x="2627475" y="5080000"/>
            <a:ext cx="19129051" cy="5439825"/>
          </a:xfrm>
          <a:custGeom>
            <a:avLst/>
            <a:gdLst/>
            <a:ahLst/>
            <a:cxnLst/>
            <a:rect l="l" t="t" r="r" b="b"/>
            <a:pathLst>
              <a:path w="606213" h="217593" extrusionOk="0">
                <a:moveTo>
                  <a:pt x="0" y="217593"/>
                </a:moveTo>
                <a:lnTo>
                  <a:pt x="846" y="114300"/>
                </a:lnTo>
                <a:lnTo>
                  <a:pt x="605366" y="110913"/>
                </a:lnTo>
                <a:lnTo>
                  <a:pt x="606213" y="0"/>
                </a:lnTo>
              </a:path>
            </a:pathLst>
          </a:custGeom>
          <a:noFill/>
          <a:ln w="76200" cap="flat" cmpd="sng">
            <a:solidFill>
              <a:srgbClr val="00DAFE"/>
            </a:solidFill>
            <a:prstDash val="solid"/>
            <a:round/>
            <a:headEnd type="oval" w="med" len="med"/>
            <a:tailEnd type="oval" w="med" len="me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27889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Road Map</a:t>
            </a:r>
            <a:endParaRPr/>
          </a:p>
        </p:txBody>
      </p:sp>
      <p:pic>
        <p:nvPicPr>
          <p:cNvPr id="286" name="Google Shape;286;p41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1"/>
          <p:cNvSpPr txBox="1">
            <a:spLocks noGrp="1"/>
          </p:cNvSpPr>
          <p:nvPr>
            <p:ph type="body" idx="2"/>
          </p:nvPr>
        </p:nvSpPr>
        <p:spPr>
          <a:xfrm>
            <a:off x="1206500" y="2971357"/>
            <a:ext cx="21674700" cy="8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88011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fr-FR" sz="4800" b="1" u="sng" dirty="0">
                <a:solidFill>
                  <a:srgbClr val="00DFFF"/>
                </a:solidFill>
              </a:rPr>
              <a:t>ATTENTION</a:t>
            </a:r>
            <a:r>
              <a:rPr lang="fr-FR" sz="4800" dirty="0">
                <a:solidFill>
                  <a:schemeClr val="lt1"/>
                </a:solidFill>
              </a:rPr>
              <a:t> : Il s’agit d’un travail </a:t>
            </a:r>
            <a:r>
              <a:rPr lang="fr-FR" sz="4800" dirty="0">
                <a:solidFill>
                  <a:srgbClr val="00DFFF"/>
                </a:solidFill>
              </a:rPr>
              <a:t>bénévole</a:t>
            </a:r>
            <a:r>
              <a:rPr lang="fr-FR" sz="4800" dirty="0">
                <a:solidFill>
                  <a:schemeClr val="lt1"/>
                </a:solidFill>
              </a:rPr>
              <a:t> de l’équipe </a:t>
            </a:r>
            <a:r>
              <a:rPr lang="fr-FR" sz="4800" dirty="0" err="1">
                <a:solidFill>
                  <a:schemeClr val="lt1"/>
                </a:solidFill>
              </a:rPr>
              <a:t>SigmaHQ</a:t>
            </a:r>
            <a:endParaRPr sz="4800" dirty="0">
              <a:solidFill>
                <a:schemeClr val="lt1"/>
              </a:solidFill>
            </a:endParaRPr>
          </a:p>
          <a:p>
            <a:pPr marL="88011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fr-FR" sz="4800" dirty="0">
                <a:solidFill>
                  <a:schemeClr val="lt1"/>
                </a:solidFill>
              </a:rPr>
              <a:t>Spécification V2 :</a:t>
            </a:r>
            <a:endParaRPr sz="4800" dirty="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</a:pPr>
            <a:r>
              <a:rPr lang="fr-FR" sz="4800" dirty="0">
                <a:solidFill>
                  <a:schemeClr val="lt1"/>
                </a:solidFill>
              </a:rPr>
              <a:t>Relecture et finalisation en interne prévue </a:t>
            </a:r>
            <a:r>
              <a:rPr lang="fr-FR" sz="4800" dirty="0">
                <a:solidFill>
                  <a:srgbClr val="00DFFF"/>
                </a:solidFill>
              </a:rPr>
              <a:t>fin 2024</a:t>
            </a:r>
            <a:endParaRPr sz="4800" dirty="0">
              <a:solidFill>
                <a:srgbClr val="00DFF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</a:pPr>
            <a:r>
              <a:rPr lang="fr-FR" sz="4800" dirty="0">
                <a:solidFill>
                  <a:schemeClr val="lt1"/>
                </a:solidFill>
              </a:rPr>
              <a:t>« </a:t>
            </a:r>
            <a:r>
              <a:rPr lang="fr-FR" sz="4800" i="1" dirty="0">
                <a:solidFill>
                  <a:schemeClr val="lt1"/>
                </a:solidFill>
              </a:rPr>
              <a:t>Pre Launch Feedback</a:t>
            </a:r>
            <a:r>
              <a:rPr lang="fr-FR" sz="4800" dirty="0">
                <a:solidFill>
                  <a:schemeClr val="lt1"/>
                </a:solidFill>
              </a:rPr>
              <a:t> » avec des personnes sélectionnées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</a:pPr>
            <a:r>
              <a:rPr lang="fr-FR" sz="4800" dirty="0">
                <a:solidFill>
                  <a:schemeClr val="lt1"/>
                </a:solidFill>
              </a:rPr>
              <a:t>Publication début 2025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B16DF0-25FE-C4A4-51C9-2EF3D0DD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37" y="8474592"/>
            <a:ext cx="846772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27889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Conclusion</a:t>
            </a:r>
            <a:endParaRPr/>
          </a:p>
        </p:txBody>
      </p:sp>
      <p:pic>
        <p:nvPicPr>
          <p:cNvPr id="294" name="Google Shape;294;p9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 txBox="1">
            <a:spLocks noGrp="1"/>
          </p:cNvSpPr>
          <p:nvPr>
            <p:ph type="body" idx="2"/>
          </p:nvPr>
        </p:nvSpPr>
        <p:spPr>
          <a:xfrm>
            <a:off x="1124475" y="3328825"/>
            <a:ext cx="20979900" cy="8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88011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fr-FR" sz="4800" dirty="0">
                <a:solidFill>
                  <a:schemeClr val="lt1"/>
                </a:solidFill>
              </a:rPr>
              <a:t>Une évolution des spécifications (très) attendue</a:t>
            </a:r>
            <a:r>
              <a:rPr lang="fr-FR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dirty="0"/>
          </a:p>
          <a:p>
            <a:pPr marL="88011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fr-FR" sz="4800" dirty="0">
                <a:solidFill>
                  <a:schemeClr val="lt1"/>
                </a:solidFill>
              </a:rPr>
              <a:t>Conforme à la philosophie ​</a:t>
            </a:r>
            <a:r>
              <a:rPr lang="fr-FR" sz="4800" b="1" dirty="0">
                <a:solidFill>
                  <a:srgbClr val="00DFFF"/>
                </a:solidFill>
              </a:rPr>
              <a:t>Sigma</a:t>
            </a:r>
            <a:r>
              <a:rPr lang="fr-FR" sz="4800" dirty="0">
                <a:solidFill>
                  <a:schemeClr val="lt1"/>
                </a:solidFill>
              </a:rPr>
              <a:t> :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</a:pPr>
            <a:r>
              <a:rPr lang="fr-FR" sz="4800" dirty="0">
                <a:solidFill>
                  <a:schemeClr val="lt1"/>
                </a:solidFill>
              </a:rPr>
              <a:t>Agnostique </a:t>
            </a:r>
            <a:r>
              <a:rPr lang="fr-FR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</a:pPr>
            <a:r>
              <a:rPr lang="fr-FR" sz="4800" dirty="0">
                <a:solidFill>
                  <a:schemeClr val="lt1"/>
                </a:solidFill>
              </a:rPr>
              <a:t>Facilement compréhensible par un humain</a:t>
            </a:r>
            <a:r>
              <a:rPr lang="fr-FR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</a:pPr>
            <a:r>
              <a:rPr lang="fr-FR" sz="48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Ouvert</a:t>
            </a:r>
            <a:endParaRPr dirty="0"/>
          </a:p>
          <a:p>
            <a:pPr marL="88011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fr-FR" sz="4800" dirty="0">
                <a:solidFill>
                  <a:schemeClr val="lt1"/>
                </a:solidFill>
              </a:rPr>
              <a:t>En bonus : on est une équipe à l’écoute </a:t>
            </a:r>
            <a:r>
              <a:rPr lang="fr-FR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​et bienveillante</a:t>
            </a:r>
          </a:p>
          <a:p>
            <a:pPr marL="88011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fr-FR" sz="4800" b="1" dirty="0">
                <a:solidFill>
                  <a:srgbClr val="00DFFF"/>
                </a:solidFill>
                <a:latin typeface="Arial"/>
                <a:ea typeface="Arial"/>
                <a:cs typeface="Arial"/>
                <a:sym typeface="Arial"/>
              </a:rPr>
              <a:t>https://sigmahq.io/</a:t>
            </a:r>
            <a:endParaRPr b="1" dirty="0">
              <a:solidFill>
                <a:srgbClr val="00DFFF"/>
              </a:solidFill>
            </a:endParaRPr>
          </a:p>
          <a:p>
            <a:pPr marL="1143000" lvl="0" indent="-698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DFFF"/>
              </a:buClr>
              <a:buSzPts val="7000"/>
              <a:buFont typeface="Helvetica Neue"/>
              <a:buNone/>
            </a:pPr>
            <a:endParaRPr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2EA70997-7C6C-5747-BD68-5D5DC6FC1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4684" y="9969700"/>
            <a:ext cx="1642935" cy="1646887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FF441D30-105B-4589-8509-FFE9C822B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5066" y="10120576"/>
            <a:ext cx="5317402" cy="14633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2" descr="tapestry-h264.m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88" y="-4022725"/>
            <a:ext cx="22318663" cy="22318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/>
          <p:nvPr/>
        </p:nvSpPr>
        <p:spPr>
          <a:xfrm>
            <a:off x="-39700" y="4554538"/>
            <a:ext cx="22809300" cy="5364300"/>
          </a:xfrm>
          <a:prstGeom prst="rect">
            <a:avLst/>
          </a:prstGeom>
          <a:solidFill>
            <a:srgbClr val="00DAFE">
              <a:alpha val="70588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0" i="0" u="none" strike="noStrike" cap="none" dirty="0">
                <a:solidFill>
                  <a:srgbClr val="212E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MERCI</a:t>
            </a:r>
            <a:br>
              <a:rPr lang="fr-FR" sz="8000" b="0" i="0" u="none" strike="noStrike" cap="none" dirty="0">
                <a:solidFill>
                  <a:srgbClr val="212E4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fr-FR" sz="8000" b="0" i="0" u="none" strike="noStrike" cap="none" dirty="0">
                <a:solidFill>
                  <a:srgbClr val="212E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votre attention</a:t>
            </a:r>
            <a:r>
              <a:rPr lang="fr-FR" sz="3200" b="0" i="0" u="none" strike="noStrike" cap="none" dirty="0">
                <a:solidFill>
                  <a:srgbClr val="212E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200" b="0" i="0" u="none" strike="noStrike" cap="none" dirty="0">
              <a:solidFill>
                <a:srgbClr val="212E4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-747713" y="-50800"/>
            <a:ext cx="25174576" cy="13925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60" y="0"/>
                </a:moveTo>
                <a:lnTo>
                  <a:pt x="560" y="7353"/>
                </a:lnTo>
                <a:lnTo>
                  <a:pt x="17477" y="7353"/>
                </a:lnTo>
                <a:lnTo>
                  <a:pt x="17490" y="7353"/>
                </a:lnTo>
                <a:lnTo>
                  <a:pt x="17490" y="7355"/>
                </a:lnTo>
                <a:cubicBezTo>
                  <a:pt x="18058" y="7360"/>
                  <a:pt x="18625" y="7738"/>
                  <a:pt x="19059" y="8490"/>
                </a:cubicBezTo>
                <a:cubicBezTo>
                  <a:pt x="19932" y="10005"/>
                  <a:pt x="19932" y="12463"/>
                  <a:pt x="19059" y="13978"/>
                </a:cubicBezTo>
                <a:cubicBezTo>
                  <a:pt x="18625" y="14730"/>
                  <a:pt x="18058" y="15108"/>
                  <a:pt x="17490" y="15113"/>
                </a:cubicBezTo>
                <a:lnTo>
                  <a:pt x="17490" y="15115"/>
                </a:lnTo>
                <a:lnTo>
                  <a:pt x="17477" y="15115"/>
                </a:lnTo>
                <a:lnTo>
                  <a:pt x="560" y="15115"/>
                </a:lnTo>
                <a:lnTo>
                  <a:pt x="56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60" y="0"/>
                </a:lnTo>
                <a:close/>
                <a:moveTo>
                  <a:pt x="560" y="15115"/>
                </a:moveTo>
                <a:lnTo>
                  <a:pt x="560" y="7353"/>
                </a:lnTo>
                <a:lnTo>
                  <a:pt x="0" y="7353"/>
                </a:lnTo>
                <a:lnTo>
                  <a:pt x="0" y="15115"/>
                </a:lnTo>
                <a:lnTo>
                  <a:pt x="560" y="15115"/>
                </a:lnTo>
                <a:close/>
              </a:path>
            </a:pathLst>
          </a:custGeom>
          <a:solidFill>
            <a:srgbClr val="0B0B1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endParaRPr sz="7000" b="0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42"/>
          <p:cNvSpPr txBox="1">
            <a:spLocks noGrp="1"/>
          </p:cNvSpPr>
          <p:nvPr>
            <p:ph type="body" idx="1"/>
          </p:nvPr>
        </p:nvSpPr>
        <p:spPr>
          <a:xfrm>
            <a:off x="1206500" y="11839575"/>
            <a:ext cx="21971000" cy="63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CCED"/>
              </a:buClr>
              <a:buSzPts val="3600"/>
              <a:buFont typeface="Helvetica Neue"/>
              <a:buNone/>
            </a:pPr>
            <a:r>
              <a:rPr lang="fr-FR" b="0">
                <a:solidFill>
                  <a:srgbClr val="A3CCED"/>
                </a:solidFill>
              </a:rPr>
              <a:t>SSTIC 2024 – La corrélation au service de la détection</a:t>
            </a:r>
            <a:endParaRPr b="0">
              <a:solidFill>
                <a:srgbClr val="A3CCED"/>
              </a:solidFill>
            </a:endParaRPr>
          </a:p>
        </p:txBody>
      </p:sp>
      <p:sp>
        <p:nvSpPr>
          <p:cNvPr id="304" name="Google Shape;304;p42"/>
          <p:cNvSpPr txBox="1">
            <a:spLocks noGrp="1"/>
          </p:cNvSpPr>
          <p:nvPr>
            <p:ph type="ctrTitle" idx="4294967295"/>
          </p:nvPr>
        </p:nvSpPr>
        <p:spPr>
          <a:xfrm>
            <a:off x="1206500" y="-13208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Sigma</a:t>
            </a:r>
            <a:endParaRPr sz="85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42"/>
          <p:cNvSpPr txBox="1">
            <a:spLocks noGrp="1"/>
          </p:cNvSpPr>
          <p:nvPr>
            <p:ph type="subTitle" idx="4294967295"/>
          </p:nvPr>
        </p:nvSpPr>
        <p:spPr>
          <a:xfrm>
            <a:off x="1206500" y="3121025"/>
            <a:ext cx="21971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AFE"/>
              </a:buClr>
              <a:buSzPts val="5500"/>
              <a:buFont typeface="Helvetica Neue"/>
              <a:buNone/>
            </a:pPr>
            <a:r>
              <a:rPr lang="fr-FR" sz="5500" b="1" i="0" u="none" strike="noStrike" cap="none">
                <a:solidFill>
                  <a:srgbClr val="00DAF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 de Détection</a:t>
            </a:r>
            <a:endParaRPr sz="6000" b="0" i="0" u="none" strike="noStrike" cap="none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6" name="Google Shape;306;p42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46613" y="5068888"/>
            <a:ext cx="4757737" cy="474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body" idx="2"/>
          </p:nvPr>
        </p:nvSpPr>
        <p:spPr>
          <a:xfrm>
            <a:off x="1546020" y="3539824"/>
            <a:ext cx="21971001" cy="844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6400"/>
              <a:buFont typeface="Helvetica Neue"/>
              <a:buNone/>
            </a:pPr>
            <a:r>
              <a:rPr lang="fr-FR" dirty="0"/>
              <a:t>Faut-il écrire ma règle de corrélation en SIGMA ?</a:t>
            </a:r>
            <a:endParaRPr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Sigma</a:t>
            </a:r>
            <a:endParaRPr/>
          </a:p>
        </p:txBody>
      </p:sp>
      <p:pic>
        <p:nvPicPr>
          <p:cNvPr id="114" name="Google Shape;114;p2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9150" y="5231219"/>
            <a:ext cx="7637278" cy="7374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27889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 format SIGMA</a:t>
            </a:r>
            <a:endParaRPr/>
          </a:p>
        </p:txBody>
      </p:sp>
      <p:pic>
        <p:nvPicPr>
          <p:cNvPr id="121" name="Google Shape;121;p4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206500" y="3218184"/>
            <a:ext cx="2059230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 </a:t>
            </a:r>
            <a:r>
              <a:rPr lang="fr-FR" sz="4800" b="0" i="0" u="none" strike="noStrike" cap="none" dirty="0">
                <a:solidFill>
                  <a:srgbClr val="00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générique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signature de détection pour les SIEM publié en </a:t>
            </a:r>
            <a:r>
              <a:rPr lang="fr-FR" sz="4800" b="0" i="0" u="none" strike="noStrike" cap="none" dirty="0">
                <a:solidFill>
                  <a:srgbClr val="00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2017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​</a:t>
            </a: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Nouveautés de la version V2 (en cours de finalisation) :​</a:t>
            </a: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FFF"/>
              </a:buClr>
              <a:buSzPts val="4800"/>
              <a:buFont typeface="Helvetica Neue"/>
              <a:buChar char="●"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Ré-implémentation des mécanismes de corrélation via les </a:t>
            </a:r>
            <a:r>
              <a:rPr lang="fr-FR" sz="4800" b="0" i="0" u="none" strike="noStrike" cap="none" dirty="0">
                <a:solidFill>
                  <a:srgbClr val="00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 Rules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FFF"/>
              </a:buClr>
              <a:buSzPts val="4800"/>
              <a:buFont typeface="Helvetica Neue"/>
              <a:buChar char="●"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Ajout des </a:t>
            </a:r>
            <a:r>
              <a:rPr lang="fr-FR" sz="4800" b="0" i="0" u="none" strike="noStrike" cap="none" dirty="0">
                <a:solidFill>
                  <a:srgbClr val="00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 </a:t>
            </a:r>
            <a:r>
              <a:rPr lang="fr-FR" sz="4800" b="0" i="0" u="none" strike="noStrike" cap="none" dirty="0" err="1">
                <a:solidFill>
                  <a:srgbClr val="00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Filters</a:t>
            </a:r>
            <a:r>
              <a:rPr lang="fr-FR" sz="4800" b="0" i="0" u="none" strike="noStrike" cap="none" dirty="0">
                <a:solidFill>
                  <a:srgbClr val="00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faciliter les exclusions communes à plusieurs règles</a:t>
            </a: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FFF"/>
              </a:buClr>
              <a:buSzPts val="4800"/>
              <a:buFont typeface="Helvetica Neue"/>
              <a:buChar char="●"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Outil de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convertion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Sigmac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remplacé par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pySigma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-cli (</a:t>
            </a:r>
            <a:r>
              <a:rPr lang="fr-FR" sz="4800" b="0" i="1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wrapper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pySigma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)​</a:t>
            </a: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Communauté internet avec une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team de </a:t>
            </a:r>
            <a:r>
              <a:rPr lang="fr-FR" sz="4800" b="0" i="0" u="none" strike="noStrike" cap="none" dirty="0">
                <a:solidFill>
                  <a:srgbClr val="00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bénévoles </a:t>
            </a:r>
            <a:r>
              <a:rPr lang="fr-FR" sz="4800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SigmaHQ</a:t>
            </a:r>
            <a:r>
              <a:rPr lang="fr-FR" sz="4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rgbClr val="00DA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27889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L’écosystème SIGMA</a:t>
            </a:r>
            <a:endParaRPr dirty="0"/>
          </a:p>
        </p:txBody>
      </p:sp>
      <p:pic>
        <p:nvPicPr>
          <p:cNvPr id="121" name="Google Shape;121;p4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047750" y="8239225"/>
            <a:ext cx="9971944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4000" b="1" dirty="0">
                <a:solidFill>
                  <a:srgbClr val="00DFFF"/>
                </a:solidFill>
                <a:latin typeface="Helvetica Neue"/>
              </a:rPr>
              <a:t>CTI et autre :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Atomic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Threat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Coverage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(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Since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December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2018)</a:t>
            </a:r>
          </a:p>
          <a:p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Impede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Detection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Platform</a:t>
            </a:r>
          </a:p>
          <a:p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LimaCharlie</a:t>
            </a:r>
            <a:endParaRPr lang="fr-FR" sz="3200" dirty="0">
              <a:solidFill>
                <a:schemeClr val="lt1"/>
              </a:solidFill>
              <a:latin typeface="Helvetica Neue"/>
            </a:endParaRP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MISP (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Since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Version 2.4.70, March 2017)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RANK VASA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Sigma2stix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TA-Sigma-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Searches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(Splunk App)</a:t>
            </a:r>
          </a:p>
          <a:p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Ypsilon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-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Automated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Use Case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Testing</a:t>
            </a:r>
            <a:endParaRPr lang="fr-FR" sz="3200" dirty="0">
              <a:solidFill>
                <a:schemeClr val="lt1"/>
              </a:solidFill>
              <a:latin typeface="Helvetica Neue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DF781B4-0D02-0506-3773-1F6D9E524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30641" y="5019551"/>
            <a:ext cx="3546858" cy="3539390"/>
          </a:xfrm>
          <a:prstGeom prst="rect">
            <a:avLst/>
          </a:prstGeom>
        </p:spPr>
      </p:pic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86AD03D8-B6E4-AADB-6C68-7528673E3742}"/>
              </a:ext>
            </a:extLst>
          </p:cNvPr>
          <p:cNvSpPr txBox="1"/>
          <p:nvPr/>
        </p:nvSpPr>
        <p:spPr>
          <a:xfrm>
            <a:off x="15645645" y="2154102"/>
            <a:ext cx="1281674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4000" b="1" dirty="0" err="1">
                <a:solidFill>
                  <a:srgbClr val="00DFFF"/>
                </a:solidFill>
                <a:latin typeface="Helvetica Neue"/>
              </a:rPr>
              <a:t>SandBox</a:t>
            </a:r>
            <a:r>
              <a:rPr lang="fr-FR" sz="4000" b="1" dirty="0">
                <a:solidFill>
                  <a:srgbClr val="00DFFF"/>
                </a:solidFill>
                <a:latin typeface="Helvetica Neue"/>
              </a:rPr>
              <a:t> :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Joe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Sandbox</a:t>
            </a:r>
            <a:endParaRPr lang="fr-FR" sz="3200" dirty="0">
              <a:solidFill>
                <a:schemeClr val="lt1"/>
              </a:solidFill>
              <a:latin typeface="Helvetica Neue"/>
            </a:endParaRPr>
          </a:p>
          <a:p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Virustotal</a:t>
            </a:r>
            <a:endParaRPr lang="fr-FR" sz="3200" dirty="0">
              <a:solidFill>
                <a:schemeClr val="lt1"/>
              </a:solidFill>
              <a:latin typeface="Helvetica Neue"/>
            </a:endParaRPr>
          </a:p>
        </p:txBody>
      </p:sp>
      <p:sp>
        <p:nvSpPr>
          <p:cNvPr id="4" name="Google Shape;122;p4">
            <a:extLst>
              <a:ext uri="{FF2B5EF4-FFF2-40B4-BE49-F238E27FC236}">
                <a16:creationId xmlns:a16="http://schemas.microsoft.com/office/drawing/2014/main" id="{EF1C6C5C-6BD1-86FE-BB16-D53927840521}"/>
              </a:ext>
            </a:extLst>
          </p:cNvPr>
          <p:cNvSpPr txBox="1"/>
          <p:nvPr/>
        </p:nvSpPr>
        <p:spPr>
          <a:xfrm>
            <a:off x="13995400" y="9224110"/>
            <a:ext cx="661035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4000" b="1" dirty="0">
                <a:solidFill>
                  <a:srgbClr val="00DFFF"/>
                </a:solidFill>
                <a:latin typeface="Helvetica Neue"/>
              </a:rPr>
              <a:t>SIEM/EDR :</a:t>
            </a:r>
            <a:endParaRPr lang="fr-FR" sz="4000" b="1" dirty="0">
              <a:solidFill>
                <a:srgbClr val="00DFFF"/>
              </a:solidFill>
              <a:latin typeface="Helvetica Neue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Alterix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IBM 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QRadar</a:t>
            </a:r>
            <a:endParaRPr lang="fr-FR" sz="3200" dirty="0">
              <a:solidFill>
                <a:schemeClr val="lt1"/>
              </a:solidFill>
              <a:latin typeface="Helvetica Neue"/>
            </a:endParaRPr>
          </a:p>
          <a:p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Nextron's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Aurora Agent</a:t>
            </a:r>
          </a:p>
          <a:p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Nextron's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 THOR Scanner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Sekoia.io XDR</a:t>
            </a: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SI</a:t>
            </a:r>
            <a:r>
              <a:rPr lang="el-GR" sz="3200" dirty="0">
                <a:solidFill>
                  <a:schemeClr val="lt1"/>
                </a:solidFill>
                <a:latin typeface="Helvetica Neue"/>
              </a:rPr>
              <a:t>Σ</a:t>
            </a:r>
            <a:r>
              <a:rPr lang="fr-FR" sz="3200" dirty="0">
                <a:solidFill>
                  <a:schemeClr val="lt1"/>
                </a:solidFill>
                <a:latin typeface="Helvetica Neue"/>
              </a:rPr>
              <a:t>GMA - SIEM </a:t>
            </a:r>
          </a:p>
        </p:txBody>
      </p:sp>
      <p:sp>
        <p:nvSpPr>
          <p:cNvPr id="6" name="Google Shape;122;p4">
            <a:extLst>
              <a:ext uri="{FF2B5EF4-FFF2-40B4-BE49-F238E27FC236}">
                <a16:creationId xmlns:a16="http://schemas.microsoft.com/office/drawing/2014/main" id="{59FB6FF7-0E31-A71B-3D15-2D3789149DD3}"/>
              </a:ext>
            </a:extLst>
          </p:cNvPr>
          <p:cNvSpPr txBox="1"/>
          <p:nvPr/>
        </p:nvSpPr>
        <p:spPr>
          <a:xfrm>
            <a:off x="2043478" y="3311196"/>
            <a:ext cx="9971944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4000" b="1" dirty="0">
                <a:solidFill>
                  <a:srgbClr val="00DFFF"/>
                </a:solidFill>
                <a:latin typeface="Helvetica Neue"/>
              </a:rPr>
              <a:t>Investigation numérique :</a:t>
            </a:r>
          </a:p>
          <a:p>
            <a:r>
              <a:rPr lang="fr-FR" sz="3200" b="1" dirty="0" err="1">
                <a:solidFill>
                  <a:schemeClr val="lt1"/>
                </a:solidFill>
                <a:latin typeface="Helvetica Neue"/>
              </a:rPr>
              <a:t>H</a:t>
            </a:r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ayabusa</a:t>
            </a:r>
            <a:endParaRPr lang="fr-FR" sz="3200" dirty="0">
              <a:solidFill>
                <a:schemeClr val="lt1"/>
              </a:solidFill>
              <a:latin typeface="Helvetica Neue"/>
            </a:endParaRPr>
          </a:p>
          <a:p>
            <a:r>
              <a:rPr lang="fr-FR" sz="3200" dirty="0" err="1">
                <a:solidFill>
                  <a:schemeClr val="lt1"/>
                </a:solidFill>
                <a:latin typeface="Helvetica Neue"/>
              </a:rPr>
              <a:t>TimeSketch</a:t>
            </a:r>
            <a:endParaRPr lang="fr-FR" sz="3200" dirty="0">
              <a:solidFill>
                <a:schemeClr val="lt1"/>
              </a:solidFill>
              <a:latin typeface="Helvetica Neue"/>
            </a:endParaRPr>
          </a:p>
          <a:p>
            <a:r>
              <a:rPr lang="fr-FR" sz="3200" dirty="0">
                <a:solidFill>
                  <a:schemeClr val="lt1"/>
                </a:solidFill>
                <a:latin typeface="Helvetica Neue"/>
              </a:rPr>
              <a:t>Zircolite</a:t>
            </a:r>
            <a:endParaRPr lang="fr-FR" sz="32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0750F1-7430-1D9A-CF22-8C0D4C76A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581" y="3311196"/>
            <a:ext cx="13036597" cy="67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7120" y="1497084"/>
            <a:ext cx="16527780" cy="1202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4274820" y="3247072"/>
            <a:ext cx="15232380" cy="4430077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278890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 format SIGMA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4274820" y="7677148"/>
            <a:ext cx="15232380" cy="1009651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4274820" y="8686798"/>
            <a:ext cx="15232380" cy="2667001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4274820" y="11353799"/>
            <a:ext cx="15232380" cy="1219200"/>
          </a:xfrm>
          <a:prstGeom prst="roundRect">
            <a:avLst>
              <a:gd name="adj" fmla="val 17949"/>
            </a:avLst>
          </a:prstGeom>
          <a:noFill/>
          <a:ln w="76200" cap="flat" cmpd="sng">
            <a:solidFill>
              <a:srgbClr val="00D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body" idx="2"/>
          </p:nvPr>
        </p:nvSpPr>
        <p:spPr>
          <a:xfrm>
            <a:off x="1463040" y="2386005"/>
            <a:ext cx="219711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CCDFFF"/>
              </a:buClr>
              <a:buSzPts val="5904"/>
              <a:buFont typeface="Helvetica Neue"/>
              <a:buNone/>
            </a:pPr>
            <a:r>
              <a:rPr lang="fr-FR" sz="4800"/>
              <a:t>Premiers travaux date du début des années 2000.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6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corrélation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0" name="Google Shape;140;p6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040" y="3715087"/>
            <a:ext cx="15250350" cy="893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1463050" y="12796475"/>
            <a:ext cx="16033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 :KOTENKO, Igor, GAIFULINA, Diana, et ZELICHENOK, Igor. Systematic literature review of security event correlation methods. </a:t>
            </a:r>
            <a:r>
              <a:rPr lang="fr-FR" sz="15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IEEE Access</a:t>
            </a:r>
            <a:r>
              <a:rPr lang="fr-FR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2022, vol. 10, p. 43387-43420.</a:t>
            </a:r>
            <a:endParaRPr sz="7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5714294" y="7734300"/>
            <a:ext cx="4991806" cy="1636705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b84822a42_0_13"/>
          <p:cNvSpPr txBox="1">
            <a:spLocks noGrp="1"/>
          </p:cNvSpPr>
          <p:nvPr>
            <p:ph type="body" idx="2"/>
          </p:nvPr>
        </p:nvSpPr>
        <p:spPr>
          <a:xfrm>
            <a:off x="13904919" y="3762150"/>
            <a:ext cx="9529200" cy="5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indent="0">
              <a:buSzPct val="132972"/>
              <a:buNone/>
            </a:pPr>
            <a:r>
              <a:rPr lang="fr-FR" sz="4800" dirty="0"/>
              <a:t>Sur les 512 articles de recherches étudiés, la distribution des méthodes utilisées montre un intérêt grandissant pour les techniques s’appuyant sur l’IA. </a:t>
            </a:r>
          </a:p>
          <a:p>
            <a:pPr marL="0" indent="0">
              <a:buNone/>
            </a:pPr>
            <a:r>
              <a:rPr lang="fr-FR" sz="4800" dirty="0"/>
              <a:t>L'intégration de l'UEBA dans les SIEM confirme cette tendance.</a:t>
            </a:r>
            <a:endParaRPr sz="4800" dirty="0"/>
          </a:p>
        </p:txBody>
      </p:sp>
      <p:sp>
        <p:nvSpPr>
          <p:cNvPr id="149" name="Google Shape;149;g2db84822a42_0_13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corrélation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Google Shape;150;g2db84822a42_0_13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db84822a42_0_13"/>
          <p:cNvSpPr txBox="1"/>
          <p:nvPr/>
        </p:nvSpPr>
        <p:spPr>
          <a:xfrm>
            <a:off x="1463050" y="12796475"/>
            <a:ext cx="16033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 :KOTENKO, Igor, GAIFULINA, Diana, et ZELICHENOK, Igor. Systematic literature review of security event correlation methods. </a:t>
            </a:r>
            <a:r>
              <a:rPr lang="fr-FR" sz="15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IEEE Access</a:t>
            </a:r>
            <a:r>
              <a:rPr lang="fr-FR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2022, vol. 10, p. 43387-43420.</a:t>
            </a:r>
            <a:endParaRPr sz="7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g2db84822a42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050" y="3762150"/>
            <a:ext cx="11774775" cy="81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db84822a42_0_13"/>
          <p:cNvSpPr/>
          <p:nvPr/>
        </p:nvSpPr>
        <p:spPr>
          <a:xfrm>
            <a:off x="1863850" y="5247050"/>
            <a:ext cx="2870400" cy="1204800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g2db84822a42_0_13"/>
          <p:cNvSpPr/>
          <p:nvPr/>
        </p:nvSpPr>
        <p:spPr>
          <a:xfrm>
            <a:off x="1863850" y="7821626"/>
            <a:ext cx="2870400" cy="1204800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54;g2db84822a42_0_13">
            <a:extLst>
              <a:ext uri="{FF2B5EF4-FFF2-40B4-BE49-F238E27FC236}">
                <a16:creationId xmlns:a16="http://schemas.microsoft.com/office/drawing/2014/main" id="{1D9CB4A0-7892-9A11-55CA-4ADB23D33BFF}"/>
              </a:ext>
            </a:extLst>
          </p:cNvPr>
          <p:cNvSpPr/>
          <p:nvPr/>
        </p:nvSpPr>
        <p:spPr>
          <a:xfrm>
            <a:off x="1863850" y="9142950"/>
            <a:ext cx="2870400" cy="1204800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1463040" y="952499"/>
            <a:ext cx="19263360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corrélation bas</a:t>
            </a:r>
            <a:r>
              <a:rPr lang="fr-FR"/>
              <a:t>ée sur la similarité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p11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75" y="606425"/>
            <a:ext cx="2130425" cy="21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/>
          <p:nvPr/>
        </p:nvSpPr>
        <p:spPr>
          <a:xfrm>
            <a:off x="1463040" y="4687878"/>
            <a:ext cx="216933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-FR" sz="4400" b="0" i="0" u="none" strike="noStrike" cap="none" dirty="0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Points à prendre en considération :</a:t>
            </a:r>
            <a:endParaRPr sz="4400" b="0" i="0" u="none" strike="noStrike" cap="none" dirty="0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4400" b="0" i="0" u="none" strike="noStrike" cap="none" dirty="0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FFF"/>
              </a:buClr>
              <a:buSzPts val="4400"/>
              <a:buFont typeface="Helvetica Neue"/>
              <a:buChar char="●"/>
            </a:pPr>
            <a:r>
              <a:rPr lang="fr-FR" sz="4400" b="0" i="0" u="none" strike="noStrike" cap="none" dirty="0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corrélation basée sur les attributs est </a:t>
            </a:r>
            <a:r>
              <a:rPr lang="fr-FR" sz="44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 et facile à mettre en place</a:t>
            </a:r>
            <a:r>
              <a:rPr lang="fr-FR" sz="4400" b="0" i="0" u="none" strike="noStrike" cap="none" dirty="0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dépend de la compétence des analystes</a:t>
            </a:r>
            <a:endParaRPr sz="4400" b="0" i="0" u="none" strike="noStrike" cap="none" dirty="0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4400" b="0" i="0" u="none" strike="noStrike" cap="none" dirty="0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FFF"/>
              </a:buClr>
              <a:buSzPts val="4400"/>
              <a:buFont typeface="Helvetica Neue"/>
              <a:buChar char="●"/>
            </a:pPr>
            <a:r>
              <a:rPr lang="fr-FR" sz="4400" b="0" i="0" u="none" strike="noStrike" cap="none" dirty="0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corrélation basée sur les horodatages permet de </a:t>
            </a:r>
            <a:r>
              <a:rPr lang="fr-FR" sz="4400" b="0" i="0" u="none" strike="noStrike" cap="none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réduire drastiquement le nombre d’alertes</a:t>
            </a:r>
            <a:r>
              <a:rPr lang="fr-FR" sz="4400" b="0" i="0" u="none" strike="noStrike" cap="none" dirty="0">
                <a:solidFill>
                  <a:srgbClr val="CCD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mais est tributaire de la fenêtre temporelle choisie</a:t>
            </a:r>
            <a:endParaRPr sz="4400" b="0" i="0" u="none" strike="noStrike" cap="none" dirty="0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CCD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2_DynamicDark">
  <a:themeElements>
    <a:clrScheme name="32_DynamicDark">
      <a:dk1>
        <a:srgbClr val="FFB133"/>
      </a:dk1>
      <a:lt1>
        <a:srgbClr val="CCD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2_DynamicDark">
  <a:themeElements>
    <a:clrScheme name="32_DynamicDar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1067</Words>
  <Application>Microsoft Office PowerPoint</Application>
  <PresentationFormat>Personnalisé</PresentationFormat>
  <Paragraphs>157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Helvetica Neue</vt:lpstr>
      <vt:lpstr>Arial</vt:lpstr>
      <vt:lpstr>32_DynamicDark</vt:lpstr>
      <vt:lpstr>Sigma</vt:lpstr>
      <vt:lpstr>Présentation PowerPoint</vt:lpstr>
      <vt:lpstr>Sigma</vt:lpstr>
      <vt:lpstr>Le format SIGMA</vt:lpstr>
      <vt:lpstr>L’écosystème SIGMA</vt:lpstr>
      <vt:lpstr>Le format SIGMA</vt:lpstr>
      <vt:lpstr>La corrélation</vt:lpstr>
      <vt:lpstr>La corrélation</vt:lpstr>
      <vt:lpstr>La corrélation basée sur la similarité</vt:lpstr>
      <vt:lpstr>La corrélation v1</vt:lpstr>
      <vt:lpstr>La corrélation v2</vt:lpstr>
      <vt:lpstr>Les Meta Rules : C’est quoi ?</vt:lpstr>
      <vt:lpstr>Meta Rule : Compteur d’événements</vt:lpstr>
      <vt:lpstr>Meta Rule : Compteur de valeur</vt:lpstr>
      <vt:lpstr>Meta Rule : Spatiale</vt:lpstr>
      <vt:lpstr>Meta Rule : Spatiale ordonné</vt:lpstr>
      <vt:lpstr>Cas pratique</vt:lpstr>
      <vt:lpstr>Cas pratique</vt:lpstr>
      <vt:lpstr>Cas pratique</vt:lpstr>
      <vt:lpstr>Road Map</vt:lpstr>
      <vt:lpstr>Conclusion</vt:lpstr>
      <vt:lpstr>Sigma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</dc:title>
  <cp:lastModifiedBy>Francois</cp:lastModifiedBy>
  <cp:revision>49</cp:revision>
  <dcterms:modified xsi:type="dcterms:W3CDTF">2024-06-06T15:49:54Z</dcterms:modified>
</cp:coreProperties>
</file>